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284" r:id="rId3"/>
    <p:sldId id="287" r:id="rId4"/>
    <p:sldId id="261" r:id="rId5"/>
    <p:sldId id="257" r:id="rId6"/>
    <p:sldId id="285" r:id="rId7"/>
    <p:sldId id="263" r:id="rId8"/>
    <p:sldId id="258" r:id="rId9"/>
    <p:sldId id="262" r:id="rId10"/>
    <p:sldId id="259" r:id="rId11"/>
    <p:sldId id="28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57CC-4242-4101-97E9-7426492EAECE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373FE-211E-4BA2-98E0-88B5013B8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46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203807-6329-4B76-B63F-156EDC02B592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3E9E89-A6F1-4685-AA70-49DDA1D45EDB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F7316A-B9F0-45B3-9F6F-40D96F8E624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Mock Exam Workshop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Block 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23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Comp – ways to improve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a narrative (tell a story)</a:t>
            </a:r>
          </a:p>
          <a:p>
            <a:pPr lvl="1"/>
            <a:r>
              <a:rPr lang="en-US" dirty="0" smtClean="0"/>
              <a:t>It is hard to score above a 4 with an expository essay</a:t>
            </a:r>
          </a:p>
          <a:p>
            <a:endParaRPr lang="en-US" dirty="0"/>
          </a:p>
          <a:p>
            <a:r>
              <a:rPr lang="en-US" dirty="0" smtClean="0"/>
              <a:t>Write correctly</a:t>
            </a:r>
          </a:p>
          <a:p>
            <a:pPr lvl="1"/>
            <a:r>
              <a:rPr lang="en-US" dirty="0" smtClean="0"/>
              <a:t>Many of you had run-on-sentences and sentence fragments!</a:t>
            </a:r>
          </a:p>
          <a:p>
            <a:endParaRPr lang="en-US" dirty="0"/>
          </a:p>
          <a:p>
            <a:r>
              <a:rPr lang="en-US" dirty="0" smtClean="0"/>
              <a:t>Use sentence starters</a:t>
            </a:r>
          </a:p>
          <a:p>
            <a:pPr lvl="1"/>
            <a:r>
              <a:rPr lang="en-US" dirty="0" smtClean="0"/>
              <a:t>Don’t always start with a subject – ex. </a:t>
            </a:r>
            <a:r>
              <a:rPr lang="en-US" dirty="0"/>
              <a:t>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Show vs. tell</a:t>
            </a:r>
          </a:p>
          <a:p>
            <a:pPr lvl="1"/>
            <a:r>
              <a:rPr lang="en-US" dirty="0" smtClean="0"/>
              <a:t>Describe what is happening rather than just telling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009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Re-Writes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would like to re-write a section of the exam, I will give you time in class next class.</a:t>
            </a:r>
          </a:p>
          <a:p>
            <a:endParaRPr lang="en-US" dirty="0"/>
          </a:p>
          <a:p>
            <a:r>
              <a:rPr lang="en-US" dirty="0" smtClean="0"/>
              <a:t>You will not be re-writing the exact same piece.</a:t>
            </a:r>
          </a:p>
          <a:p>
            <a:endParaRPr lang="en-US" dirty="0"/>
          </a:p>
          <a:p>
            <a:r>
              <a:rPr lang="en-US" dirty="0" smtClean="0"/>
              <a:t>You will be offered a new selection to write about.</a:t>
            </a:r>
          </a:p>
          <a:p>
            <a:endParaRPr lang="en-US" dirty="0"/>
          </a:p>
          <a:p>
            <a:r>
              <a:rPr lang="en-US" dirty="0" smtClean="0"/>
              <a:t>I would suggest starting with the section where you need to improve the most.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056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153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 dirty="0" smtClean="0"/>
              <a:t>Provincial Exam Tips</a:t>
            </a:r>
            <a:endParaRPr lang="en-US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Yes, you should take notes!</a:t>
            </a:r>
          </a:p>
        </p:txBody>
      </p:sp>
    </p:spTree>
    <p:extLst>
      <p:ext uri="{BB962C8B-B14F-4D97-AF65-F5344CB8AC3E}">
        <p14:creationId xmlns:p14="http://schemas.microsoft.com/office/powerpoint/2010/main" val="20558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Poetry tips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609600" indent="-609600" eaLnBrk="1" hangingPunct="1"/>
            <a:r>
              <a:rPr lang="en-US" sz="2800" smtClean="0"/>
              <a:t>Reread the poem</a:t>
            </a:r>
          </a:p>
          <a:p>
            <a:pPr marL="609600" indent="-609600" eaLnBrk="1" hangingPunct="1"/>
            <a:r>
              <a:rPr lang="en-US" sz="2800" smtClean="0"/>
              <a:t>Examine the multiple choice questions</a:t>
            </a:r>
          </a:p>
          <a:p>
            <a:pPr marL="609600" indent="-609600" eaLnBrk="1" hangingPunct="1"/>
            <a:r>
              <a:rPr lang="en-US" sz="2800" smtClean="0"/>
              <a:t>TPCASTT</a:t>
            </a:r>
          </a:p>
          <a:p>
            <a:pPr marL="609600" indent="-609600" eaLnBrk="1" hangingPunct="1"/>
            <a:r>
              <a:rPr lang="en-US" sz="2800" smtClean="0"/>
              <a:t>Read the poem out loud – whisper read</a:t>
            </a:r>
          </a:p>
          <a:p>
            <a:pPr marL="609600" indent="-609600" eaLnBrk="1" hangingPunct="1"/>
            <a:r>
              <a:rPr lang="en-US" sz="2800" smtClean="0"/>
              <a:t>Annotate the poem; think with your pen</a:t>
            </a:r>
          </a:p>
          <a:p>
            <a:pPr marL="609600" indent="-609600" eaLnBrk="1" hangingPunct="1"/>
            <a:r>
              <a:rPr lang="en-US" sz="2800" smtClean="0"/>
              <a:t>Focus on the beginning and end of the poem</a:t>
            </a:r>
          </a:p>
          <a:p>
            <a:pPr marL="609600" indent="-609600" eaLnBrk="1" hangingPunct="1"/>
            <a:r>
              <a:rPr lang="en-US" sz="2800" smtClean="0"/>
              <a:t>Examine the title of the poem</a:t>
            </a:r>
          </a:p>
          <a:p>
            <a:pPr marL="609600" indent="-609600" eaLnBrk="1" hangingPunct="1"/>
            <a:r>
              <a:rPr lang="en-US" sz="2800" smtClean="0"/>
              <a:t>Focus on what you do know</a:t>
            </a:r>
          </a:p>
          <a:p>
            <a:pPr marL="609600" indent="-609600" eaLnBrk="1" hangingPunct="1"/>
            <a:r>
              <a:rPr lang="en-US" sz="2800" smtClean="0"/>
              <a:t>Consider doing poetry section last</a:t>
            </a:r>
          </a:p>
        </p:txBody>
      </p:sp>
    </p:spTree>
    <p:extLst>
      <p:ext uri="{BB962C8B-B14F-4D97-AF65-F5344CB8AC3E}">
        <p14:creationId xmlns:p14="http://schemas.microsoft.com/office/powerpoint/2010/main" val="5548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dirty="0" smtClean="0"/>
              <a:t>Poetry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Tone – “High School Senior”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Contrast – “Summer in Yakima Valley”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Metaphor – “Prelude to Jumping…”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Symbolism – “Birthday Present From…”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Theme – “Railway Club Blues”</a:t>
            </a:r>
          </a:p>
          <a:p>
            <a:pPr eaLnBrk="1" hangingPunct="1">
              <a:lnSpc>
                <a:spcPct val="80000"/>
              </a:lnSpc>
            </a:pPr>
            <a:r>
              <a:rPr lang="en-CA" smtClean="0"/>
              <a:t>Irony – “Ordinary Life”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Oftentimes deals with nature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See if you can tie to theme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2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smtClean="0"/>
              <a:t>Tone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Attitude</a:t>
            </a:r>
          </a:p>
          <a:p>
            <a:pPr eaLnBrk="1" hangingPunct="1"/>
            <a:r>
              <a:rPr lang="en-US" smtClean="0"/>
              <a:t>Feeling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mtClean="0"/>
              <a:t>Adjectives are essential - nostalgic </a:t>
            </a:r>
          </a:p>
          <a:p>
            <a:pPr eaLnBrk="1" hangingPunct="1"/>
            <a:r>
              <a:rPr lang="en-US" smtClean="0"/>
              <a:t>Avoid re-telling of plot</a:t>
            </a:r>
          </a:p>
          <a:p>
            <a:pPr eaLnBrk="1" hangingPunct="1"/>
            <a:r>
              <a:rPr lang="en-US" smtClean="0"/>
              <a:t>Avoid happy, mad, sad, glad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2800" smtClean="0"/>
              <a:t>E.g. “Basement Stairs,” “High School Senior” and “Quarry Pigeon Cove”</a:t>
            </a:r>
          </a:p>
        </p:txBody>
      </p:sp>
    </p:spTree>
    <p:extLst>
      <p:ext uri="{BB962C8B-B14F-4D97-AF65-F5344CB8AC3E}">
        <p14:creationId xmlns:p14="http://schemas.microsoft.com/office/powerpoint/2010/main" val="2205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smtClean="0"/>
              <a:t>Contrast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be done in two paras</a:t>
            </a:r>
          </a:p>
          <a:p>
            <a:pPr eaLnBrk="1" hangingPunct="1"/>
            <a:r>
              <a:rPr lang="en-US" smtClean="0"/>
              <a:t>Equal time</a:t>
            </a:r>
          </a:p>
          <a:p>
            <a:pPr eaLnBrk="1" hangingPunct="1"/>
            <a:r>
              <a:rPr lang="en-US" smtClean="0"/>
              <a:t>Look for shift in poem: </a:t>
            </a:r>
          </a:p>
          <a:p>
            <a:pPr lvl="1" eaLnBrk="1" hangingPunct="1"/>
            <a:r>
              <a:rPr lang="en-US" smtClean="0"/>
              <a:t>yet, but, and</a:t>
            </a:r>
          </a:p>
          <a:p>
            <a:pPr lvl="1" eaLnBrk="1" hangingPunct="1"/>
            <a:r>
              <a:rPr lang="en-US" smtClean="0"/>
              <a:t>Stanza break, line break, white space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 “Summer in the Yakima Valley”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55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Symbolism &amp; Metaphor</a:t>
            </a:r>
            <a:r>
              <a:rPr lang="en-US" smtClean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z="1600" smtClean="0"/>
          </a:p>
          <a:p>
            <a:pPr eaLnBrk="1" hangingPunct="1"/>
            <a:r>
              <a:rPr lang="en-US" smtClean="0"/>
              <a:t>X = Y</a:t>
            </a:r>
          </a:p>
          <a:p>
            <a:pPr eaLnBrk="1" hangingPunct="1"/>
            <a:r>
              <a:rPr lang="en-US" smtClean="0"/>
              <a:t>Need to explain both sides of equation</a:t>
            </a:r>
          </a:p>
          <a:p>
            <a:pPr eaLnBrk="1" hangingPunct="1"/>
            <a:r>
              <a:rPr lang="en-US" smtClean="0"/>
              <a:t>Need multiple examples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 “Birthday Present from First Born”</a:t>
            </a:r>
          </a:p>
          <a:p>
            <a:pPr lvl="3" eaLnBrk="1" hangingPunct="1">
              <a:buFontTx/>
              <a:buNone/>
            </a:pPr>
            <a:r>
              <a:rPr lang="en-US" sz="3200" smtClean="0"/>
              <a:t>“Wordsmith”</a:t>
            </a:r>
          </a:p>
        </p:txBody>
      </p:sp>
    </p:spTree>
    <p:extLst>
      <p:ext uri="{BB962C8B-B14F-4D97-AF65-F5344CB8AC3E}">
        <p14:creationId xmlns:p14="http://schemas.microsoft.com/office/powerpoint/2010/main" val="5547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smtClean="0"/>
              <a:t>Theme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Look at end of poem</a:t>
            </a:r>
          </a:p>
          <a:p>
            <a:pPr eaLnBrk="1" hangingPunct="1"/>
            <a:r>
              <a:rPr lang="en-US" sz="2800" smtClean="0"/>
              <a:t>Examine the title</a:t>
            </a:r>
          </a:p>
          <a:p>
            <a:pPr eaLnBrk="1" hangingPunct="1"/>
            <a:r>
              <a:rPr lang="en-US" sz="2800" smtClean="0"/>
              <a:t>If a character learned something, you should too</a:t>
            </a:r>
          </a:p>
          <a:p>
            <a:pPr eaLnBrk="1" hangingPunct="1"/>
            <a:r>
              <a:rPr lang="en-US" sz="2800" smtClean="0"/>
              <a:t>Should be stated in subject verb format</a:t>
            </a:r>
          </a:p>
          <a:p>
            <a:pPr eaLnBrk="1" hangingPunct="1"/>
            <a:r>
              <a:rPr lang="en-US" sz="2800" smtClean="0"/>
              <a:t>Difference between lyric and didactic poetry themes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E.g. “Railway Club Blues”</a:t>
            </a:r>
          </a:p>
        </p:txBody>
      </p:sp>
    </p:spTree>
    <p:extLst>
      <p:ext uri="{BB962C8B-B14F-4D97-AF65-F5344CB8AC3E}">
        <p14:creationId xmlns:p14="http://schemas.microsoft.com/office/powerpoint/2010/main" val="2334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than one topic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MUST deal with both prompts</a:t>
            </a:r>
          </a:p>
          <a:p>
            <a:pPr eaLnBrk="1" hangingPunct="1"/>
            <a:r>
              <a:rPr lang="en-US" smtClean="0"/>
              <a:t>Not necessarily equal but cannot be one sentence either</a:t>
            </a:r>
          </a:p>
          <a:p>
            <a:pPr eaLnBrk="1" hangingPunct="1"/>
            <a:r>
              <a:rPr lang="en-US" smtClean="0"/>
              <a:t>Generally the second topic is theme (see theme page for details)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 “Crab”  </a:t>
            </a:r>
            <a:r>
              <a:rPr lang="en-US" sz="2000" smtClean="0"/>
              <a:t>(imagery and attitude)</a:t>
            </a:r>
          </a:p>
          <a:p>
            <a:pPr lvl="3" eaLnBrk="1" hangingPunct="1">
              <a:buFontTx/>
              <a:buNone/>
            </a:pPr>
            <a:r>
              <a:rPr lang="en-US" sz="3200" smtClean="0"/>
              <a:t>“Quarter Horse Colts” </a:t>
            </a:r>
            <a:r>
              <a:rPr lang="en-US" smtClean="0"/>
              <a:t>(imagery and theme)</a:t>
            </a:r>
          </a:p>
        </p:txBody>
      </p:sp>
    </p:spTree>
    <p:extLst>
      <p:ext uri="{BB962C8B-B14F-4D97-AF65-F5344CB8AC3E}">
        <p14:creationId xmlns:p14="http://schemas.microsoft.com/office/powerpoint/2010/main" val="18973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mock exam is a learning experience</a:t>
            </a:r>
          </a:p>
          <a:p>
            <a:endParaRPr lang="en-US" dirty="0"/>
          </a:p>
          <a:p>
            <a:r>
              <a:rPr lang="en-US" dirty="0" smtClean="0"/>
              <a:t>It lets you see how timing is really important</a:t>
            </a:r>
          </a:p>
          <a:p>
            <a:endParaRPr lang="en-US" dirty="0"/>
          </a:p>
          <a:p>
            <a:r>
              <a:rPr lang="en-US" dirty="0" smtClean="0"/>
              <a:t>Take the comments we have given you and use these to improve on November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wrote a lot of comments! Don’t let this intimidate you. </a:t>
            </a:r>
            <a:r>
              <a:rPr lang="en-US" dirty="0" smtClean="0"/>
              <a:t>We want you to learn from this experience.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435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dirty="0" smtClean="0"/>
              <a:t>Writing Tips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Author, title and prompt in topic sentence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“title of poem”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“speaker” not narrator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Don’t confuse author/poet with speaker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“~~~~~~” (l. 14).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“~~~~~[changed text]~~~~” (l.14).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“~~~~~/~~~~~~/~~~~~” (l. 14-16).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sure you have a concluding sentence</a:t>
            </a:r>
          </a:p>
        </p:txBody>
      </p:sp>
    </p:spTree>
    <p:extLst>
      <p:ext uri="{BB962C8B-B14F-4D97-AF65-F5344CB8AC3E}">
        <p14:creationId xmlns:p14="http://schemas.microsoft.com/office/powerpoint/2010/main" val="34798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Irony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There </a:t>
            </a:r>
            <a:r>
              <a:rPr lang="en-CA" sz="3200" dirty="0"/>
              <a:t>will be a lot of irony – not just one or two examples of it.</a:t>
            </a:r>
          </a:p>
          <a:p>
            <a:r>
              <a:rPr lang="en-CA" sz="3200" dirty="0" smtClean="0"/>
              <a:t>Explain </a:t>
            </a:r>
            <a:r>
              <a:rPr lang="en-CA" sz="3200" u="sng" dirty="0"/>
              <a:t>why</a:t>
            </a:r>
            <a:r>
              <a:rPr lang="en-CA" sz="3200" dirty="0"/>
              <a:t> it is ironic. </a:t>
            </a:r>
          </a:p>
          <a:p>
            <a:r>
              <a:rPr lang="en-CA" sz="3200" dirty="0" smtClean="0"/>
              <a:t>Be </a:t>
            </a:r>
            <a:r>
              <a:rPr lang="en-CA" sz="3200" dirty="0"/>
              <a:t>sure to use APE </a:t>
            </a:r>
            <a:r>
              <a:rPr lang="en-CA" sz="3200" dirty="0" smtClean="0"/>
              <a:t>here.</a:t>
            </a:r>
            <a:endParaRPr lang="en-CA" dirty="0"/>
          </a:p>
          <a:p>
            <a:r>
              <a:rPr lang="en-CA" sz="3200" dirty="0" smtClean="0"/>
              <a:t>Examine </a:t>
            </a:r>
            <a:r>
              <a:rPr lang="en-CA" sz="3200" dirty="0"/>
              <a:t>why the poet is using irony…what is its  effect.</a:t>
            </a:r>
          </a:p>
          <a:p>
            <a:endParaRPr lang="en-CA" sz="3200" dirty="0"/>
          </a:p>
          <a:p>
            <a:r>
              <a:rPr lang="en-CA" sz="3200" dirty="0"/>
              <a:t>E.g. “Ordinary Life”</a:t>
            </a:r>
            <a:endParaRPr lang="en-US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182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Synthesis tips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Read the prompt first</a:t>
            </a:r>
          </a:p>
          <a:p>
            <a:pPr eaLnBrk="1" hangingPunct="1"/>
            <a:r>
              <a:rPr lang="en-US" sz="2800" smtClean="0"/>
              <a:t>Mark up the texts</a:t>
            </a:r>
          </a:p>
          <a:p>
            <a:pPr eaLnBrk="1" hangingPunct="1"/>
            <a:r>
              <a:rPr lang="en-US" sz="2800" smtClean="0"/>
              <a:t>Read the texts multiple times. You have the time to do this!  Use it.</a:t>
            </a:r>
          </a:p>
          <a:p>
            <a:pPr eaLnBrk="1" hangingPunct="1"/>
            <a:r>
              <a:rPr lang="en-US" sz="2800" smtClean="0"/>
              <a:t>Check bibliography on last page for citing</a:t>
            </a:r>
          </a:p>
          <a:p>
            <a:pPr eaLnBrk="1" hangingPunct="1"/>
            <a:r>
              <a:rPr lang="en-US" sz="2800" smtClean="0"/>
              <a:t>Select quotes carefully and avoid over or under quoting</a:t>
            </a:r>
          </a:p>
          <a:p>
            <a:pPr eaLnBrk="1" hangingPunct="1"/>
            <a:r>
              <a:rPr lang="en-US" sz="2800" smtClean="0"/>
              <a:t>Integration of quotes is a higher level skill</a:t>
            </a:r>
          </a:p>
          <a:p>
            <a:pPr eaLnBrk="1" hangingPunct="1"/>
            <a:r>
              <a:rPr lang="en-US" sz="2800" smtClean="0"/>
              <a:t>Be sure to answer the prompt</a:t>
            </a:r>
          </a:p>
        </p:txBody>
      </p:sp>
    </p:spTree>
    <p:extLst>
      <p:ext uri="{BB962C8B-B14F-4D97-AF65-F5344CB8AC3E}">
        <p14:creationId xmlns:p14="http://schemas.microsoft.com/office/powerpoint/2010/main" val="32833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Synthesis Writing Tips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Title, author, and prompt in introduction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“Title” or </a:t>
            </a:r>
            <a:r>
              <a:rPr lang="en-US" sz="2800" u="sng" dirty="0" smtClean="0"/>
              <a:t>Title</a:t>
            </a:r>
            <a:r>
              <a:rPr lang="en-US" sz="2800" dirty="0" smtClean="0"/>
              <a:t> – check the reference page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“narrator”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 not confuse author with narrator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“~~~~~~~” (</a:t>
            </a:r>
            <a:r>
              <a:rPr lang="en-US" sz="2800" dirty="0" err="1" smtClean="0"/>
              <a:t>para</a:t>
            </a:r>
            <a:r>
              <a:rPr lang="en-US" sz="2800" dirty="0" smtClean="0"/>
              <a:t>. 2).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“~~~~~ [changed text]~~~” (</a:t>
            </a:r>
            <a:r>
              <a:rPr lang="en-US" sz="2800" dirty="0" err="1" smtClean="0"/>
              <a:t>para</a:t>
            </a:r>
            <a:r>
              <a:rPr lang="en-US" sz="2800" dirty="0" smtClean="0"/>
              <a:t>, 2).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“~~~~~…~~~~” (</a:t>
            </a:r>
            <a:r>
              <a:rPr lang="en-US" sz="2800" dirty="0" err="1" smtClean="0"/>
              <a:t>para</a:t>
            </a:r>
            <a:r>
              <a:rPr lang="en-US" sz="2800" dirty="0" smtClean="0"/>
              <a:t>. 2).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Vary quote integration; limit full sentence quotes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47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53440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/>
              <a:t>Possible Synthesis topics</a:t>
            </a:r>
          </a:p>
          <a:p>
            <a:pPr eaLnBrk="1" hangingPunct="1"/>
            <a:endParaRPr lang="en-CA" b="1" dirty="0"/>
          </a:p>
          <a:p>
            <a:pPr eaLnBrk="1" hangingPunct="1"/>
            <a:endParaRPr lang="en-CA" b="1" dirty="0"/>
          </a:p>
          <a:p>
            <a:pPr eaLnBrk="1" hangingPunct="1">
              <a:buFont typeface="Arial" charset="0"/>
              <a:buChar char="•"/>
            </a:pPr>
            <a:r>
              <a:rPr lang="en-CA" b="1" dirty="0"/>
              <a:t>Compare and contrast		most grade 10 topics</a:t>
            </a:r>
          </a:p>
          <a:p>
            <a:pPr eaLnBrk="1" hangingPunct="1">
              <a:buFont typeface="Arial" charset="0"/>
              <a:buChar char="•"/>
            </a:pPr>
            <a:endParaRPr lang="en-CA" b="1" dirty="0"/>
          </a:p>
          <a:p>
            <a:pPr eaLnBrk="1" hangingPunct="1">
              <a:buFont typeface="Arial" charset="0"/>
              <a:buChar char="•"/>
            </a:pPr>
            <a:r>
              <a:rPr lang="en-CA" b="1" dirty="0"/>
              <a:t>Who is more / less X		Be-</a:t>
            </a:r>
            <a:r>
              <a:rPr lang="en-CA" b="1" dirty="0" err="1"/>
              <a:t>ers</a:t>
            </a:r>
            <a:r>
              <a:rPr lang="en-CA" b="1" dirty="0"/>
              <a:t> and Doers vs. Most Powerful</a:t>
            </a:r>
          </a:p>
          <a:p>
            <a:pPr eaLnBrk="1" hangingPunct="1">
              <a:buFont typeface="Arial" charset="0"/>
              <a:buChar char="•"/>
            </a:pPr>
            <a:endParaRPr lang="en-CA" b="1" dirty="0"/>
          </a:p>
          <a:p>
            <a:pPr eaLnBrk="1" hangingPunct="1">
              <a:buFont typeface="Arial" charset="0"/>
              <a:buChar char="•"/>
            </a:pPr>
            <a:r>
              <a:rPr lang="en-CA" b="1" dirty="0"/>
              <a:t>How would x respond to y	Hap vs. Andy Warhol</a:t>
            </a:r>
          </a:p>
          <a:p>
            <a:pPr eaLnBrk="1" hangingPunct="1">
              <a:buFont typeface="Arial" charset="0"/>
              <a:buChar char="•"/>
            </a:pPr>
            <a:endParaRPr lang="en-CA" b="1" dirty="0"/>
          </a:p>
          <a:p>
            <a:pPr eaLnBrk="1" hangingPunct="1">
              <a:buFont typeface="Arial" charset="0"/>
              <a:buChar char="•"/>
            </a:pPr>
            <a:r>
              <a:rPr lang="en-CA" b="1" dirty="0"/>
              <a:t>What qualities do they share?	Blindly vs. </a:t>
            </a:r>
            <a:r>
              <a:rPr lang="en-CA" b="1" dirty="0" err="1" smtClean="0"/>
              <a:t>Versabraille</a:t>
            </a:r>
            <a:endParaRPr lang="en-CA" b="1" dirty="0" smtClean="0"/>
          </a:p>
          <a:p>
            <a:pPr eaLnBrk="1" hangingPunct="1">
              <a:buFont typeface="Arial" charset="0"/>
              <a:buChar char="•"/>
            </a:pPr>
            <a:endParaRPr lang="en-US" b="1" dirty="0"/>
          </a:p>
          <a:p>
            <a:pPr eaLnBrk="1" hangingPunct="1">
              <a:buFont typeface="Arial" charset="0"/>
              <a:buChar char="•"/>
            </a:pPr>
            <a:r>
              <a:rPr lang="en-US" b="1" dirty="0" smtClean="0"/>
              <a:t>Assess… (to what extent)	Circus in Town vs. </a:t>
            </a:r>
            <a:r>
              <a:rPr lang="en-US" b="1" dirty="0" err="1" smtClean="0"/>
              <a:t>Happyness</a:t>
            </a:r>
            <a:endParaRPr lang="en-CA" b="1" dirty="0"/>
          </a:p>
          <a:p>
            <a:pPr eaLnBrk="1" hangingPunct="1"/>
            <a:endParaRPr lang="en-CA" b="1" dirty="0"/>
          </a:p>
          <a:p>
            <a:pPr eaLnBrk="1" hangingPunct="1"/>
            <a:r>
              <a:rPr lang="en-CA" b="1" dirty="0"/>
              <a:t>~~~~~~~~~~~~~~~~~~~~~~~~~~~~~~~~~~~~~~~~~~~~~~~~~~~~~~~~~~~~~~</a:t>
            </a:r>
          </a:p>
          <a:p>
            <a:pPr eaLnBrk="1" hangingPunct="1">
              <a:buFont typeface="Arial" charset="0"/>
              <a:buChar char="•"/>
            </a:pPr>
            <a:endParaRPr lang="en-CA" b="1" dirty="0"/>
          </a:p>
          <a:p>
            <a:pPr eaLnBrk="1" hangingPunct="1">
              <a:buFont typeface="Arial" charset="0"/>
              <a:buChar char="•"/>
            </a:pPr>
            <a:r>
              <a:rPr lang="en-CA" b="1" dirty="0"/>
              <a:t>Answer the prompt in the intro and use the body paragraphs to answer the question “why”.</a:t>
            </a:r>
          </a:p>
          <a:p>
            <a:pPr eaLnBrk="1" hangingPunct="1">
              <a:buFont typeface="Arial" charset="0"/>
              <a:buChar char="•"/>
            </a:pPr>
            <a:endParaRPr lang="en-CA" b="1" dirty="0"/>
          </a:p>
          <a:p>
            <a:pPr eaLnBrk="1" hangingPunct="1">
              <a:buFont typeface="Arial" charset="0"/>
              <a:buChar char="•"/>
            </a:pPr>
            <a:r>
              <a:rPr lang="en-CA" b="1" dirty="0"/>
              <a:t>Give as much evidence from the texts as possible.</a:t>
            </a:r>
          </a:p>
          <a:p>
            <a:pPr eaLnBrk="1" hangingPunct="1">
              <a:buFont typeface="Arial" charset="0"/>
              <a:buChar char="•"/>
            </a:pPr>
            <a:endParaRPr lang="en-CA" b="1" dirty="0"/>
          </a:p>
          <a:p>
            <a:pPr eaLnBrk="1" hangingPunct="1">
              <a:buFont typeface="Arial" charset="0"/>
              <a:buChar char="•"/>
            </a:pPr>
            <a:r>
              <a:rPr lang="en-CA" b="1" dirty="0"/>
              <a:t>Use synthesis words between stories to smooth information</a:t>
            </a:r>
          </a:p>
          <a:p>
            <a:pPr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6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Original Composition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markers want to see what you have learned in 12 years of education.  This is your time to show off.  Consider doing this section first so fatigue isn’t a factor.</a:t>
            </a:r>
          </a:p>
          <a:p>
            <a:pPr eaLnBrk="1" hangingPunct="1">
              <a:lnSpc>
                <a:spcPct val="90000"/>
              </a:lnSpc>
            </a:pP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section should NOT be completed in less than an hour.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 strongly advise you edit and proofread this section carefully.</a:t>
            </a:r>
          </a:p>
        </p:txBody>
      </p:sp>
    </p:spTree>
    <p:extLst>
      <p:ext uri="{BB962C8B-B14F-4D97-AF65-F5344CB8AC3E}">
        <p14:creationId xmlns:p14="http://schemas.microsoft.com/office/powerpoint/2010/main" val="19801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Composition - Avoid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“In this paper I will…”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“It is very interesting / important / unique because…”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“As you can see…”; “So you can see I have proven…”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“It was a dark and stormy night…”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“And then I woke up…”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happy, mad, sad, glad, bad and other bad diction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Dialogue punctuated incorrectly or over done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Vulgar language or content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“And then…” structure that ends in too much plot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Long boring narratives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Cliches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Poorly done parodies</a:t>
            </a:r>
          </a:p>
        </p:txBody>
      </p:sp>
    </p:spTree>
    <p:extLst>
      <p:ext uri="{BB962C8B-B14F-4D97-AF65-F5344CB8AC3E}">
        <p14:creationId xmlns:p14="http://schemas.microsoft.com/office/powerpoint/2010/main" val="33732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Original Composition - Do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Have an interesting opening line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Answer the prompt fully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Try to illicit an emotional response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Focus on something small and do it well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Go over 300 words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Show off.  It is about content AND style.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Remember your audience.  The marker will not be impressed that you wrote from a male perspective if they have no idea you are female. And, they can usually spot fabrications.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3427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difference between a 5 &amp; 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IS STYLE…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most students write persuasively – maybe try something different or a combination of styles.  Narratives work well.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sentence variety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sentence starters: noun, -ly ending, -ing ending, subordinate conj.,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try using similes, metaphors, irony, foreshadowing, flashbacks, personification</a:t>
            </a: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41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smtClean="0"/>
              <a:t>Past Topics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best gifts are the simplest ones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Role models influence our lives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Experiences shape relationships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We learn most from those closest to us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Memories influence our lives</a:t>
            </a:r>
          </a:p>
        </p:txBody>
      </p:sp>
    </p:spTree>
    <p:extLst>
      <p:ext uri="{BB962C8B-B14F-4D97-AF65-F5344CB8AC3E}">
        <p14:creationId xmlns:p14="http://schemas.microsoft.com/office/powerpoint/2010/main" val="21667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Higher level papers have more sophisticated use of language, quote integration, and ideas.</a:t>
            </a:r>
          </a:p>
          <a:p>
            <a:endParaRPr lang="en-US" dirty="0"/>
          </a:p>
          <a:p>
            <a:r>
              <a:rPr lang="en-US" dirty="0" smtClean="0"/>
              <a:t>It is possible that you hit all of the main points and don’t get a 6.  </a:t>
            </a:r>
          </a:p>
          <a:p>
            <a:pPr lvl="1"/>
            <a:r>
              <a:rPr lang="en-US" dirty="0" smtClean="0"/>
              <a:t>Your style of writing is important too!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867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800" smtClean="0"/>
              <a:t>Past Topics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views of the past change as we mature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Self awareness leads to meaningful change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Certain events change our impressions of life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37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alone -- positives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people included the title, author and prompt</a:t>
            </a:r>
          </a:p>
          <a:p>
            <a:endParaRPr lang="en-US" dirty="0"/>
          </a:p>
          <a:p>
            <a:r>
              <a:rPr lang="en-US" dirty="0" smtClean="0"/>
              <a:t>Most people used quotes to support their points</a:t>
            </a:r>
          </a:p>
          <a:p>
            <a:endParaRPr lang="en-US" dirty="0"/>
          </a:p>
          <a:p>
            <a:r>
              <a:rPr lang="en-US" dirty="0" smtClean="0"/>
              <a:t> Most people </a:t>
            </a:r>
            <a:r>
              <a:rPr lang="en-US" dirty="0" smtClean="0"/>
              <a:t>successfully discussed the jump as a metaphor for making important decisions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497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alone -- ways to improve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Answer the prompt in your introduction</a:t>
            </a:r>
          </a:p>
          <a:p>
            <a:endParaRPr lang="en-US" dirty="0"/>
          </a:p>
          <a:p>
            <a:r>
              <a:rPr lang="en-US" dirty="0" smtClean="0"/>
              <a:t>Instead of:</a:t>
            </a:r>
          </a:p>
          <a:p>
            <a:pPr lvl="1"/>
            <a:r>
              <a:rPr lang="en-US" dirty="0"/>
              <a:t>In the </a:t>
            </a:r>
            <a:r>
              <a:rPr lang="en-US" dirty="0" smtClean="0"/>
              <a:t>poem </a:t>
            </a:r>
            <a:r>
              <a:rPr lang="en-US" dirty="0" smtClean="0"/>
              <a:t>“Prelude to Jumping in the River” by Katia </a:t>
            </a:r>
            <a:r>
              <a:rPr lang="en-US" dirty="0" err="1" smtClean="0"/>
              <a:t>Grubisic</a:t>
            </a:r>
            <a:r>
              <a:rPr lang="en-US" dirty="0" smtClean="0"/>
              <a:t>, the jump acts as a metaphor for making important decisions.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Try:</a:t>
            </a:r>
          </a:p>
          <a:p>
            <a:pPr lvl="1"/>
            <a:r>
              <a:rPr lang="en-US" dirty="0" smtClean="0"/>
              <a:t>The jump in the poem, “Prelude to Jumping in the River” by Katia </a:t>
            </a:r>
            <a:r>
              <a:rPr lang="en-US" dirty="0" err="1" smtClean="0"/>
              <a:t>Grubisic</a:t>
            </a:r>
            <a:r>
              <a:rPr lang="en-US" dirty="0" smtClean="0"/>
              <a:t>, represents the many important steps in making an important decision such as the mental preparation, the decision itself, and the aftermath of that decision.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73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alone – ways to improve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Stay focused on the prompt</a:t>
            </a:r>
          </a:p>
          <a:p>
            <a:endParaRPr lang="en-US" dirty="0"/>
          </a:p>
          <a:p>
            <a:r>
              <a:rPr lang="en-US" dirty="0"/>
              <a:t>Read the text carefully</a:t>
            </a:r>
          </a:p>
          <a:p>
            <a:pPr lvl="1"/>
            <a:r>
              <a:rPr lang="en-US" dirty="0"/>
              <a:t>Many of you misread the ending</a:t>
            </a:r>
          </a:p>
          <a:p>
            <a:endParaRPr lang="en-US" dirty="0"/>
          </a:p>
          <a:p>
            <a:r>
              <a:rPr lang="en-US" dirty="0"/>
              <a:t>Use proper quote integration techniques</a:t>
            </a:r>
          </a:p>
          <a:p>
            <a:endParaRPr lang="en-US" dirty="0"/>
          </a:p>
          <a:p>
            <a:r>
              <a:rPr lang="en-US" dirty="0"/>
              <a:t>Use only one paragraph </a:t>
            </a:r>
          </a:p>
          <a:p>
            <a:pPr lvl="1"/>
            <a:r>
              <a:rPr lang="en-US" dirty="0"/>
              <a:t>Watch your time here!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705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-- positives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Everyone used a point by point comparison style</a:t>
            </a:r>
          </a:p>
          <a:p>
            <a:endParaRPr lang="en-US" dirty="0"/>
          </a:p>
          <a:p>
            <a:r>
              <a:rPr lang="en-US" dirty="0" smtClean="0"/>
              <a:t>Most people used quotes as proof</a:t>
            </a:r>
          </a:p>
          <a:p>
            <a:endParaRPr lang="en-US" dirty="0"/>
          </a:p>
          <a:p>
            <a:r>
              <a:rPr lang="en-US" dirty="0" smtClean="0"/>
              <a:t>Most people had a full developed essay</a:t>
            </a:r>
          </a:p>
          <a:p>
            <a:pPr lvl="1"/>
            <a:r>
              <a:rPr lang="en-US" dirty="0" smtClean="0"/>
              <a:t>Intro, body paragraphs, conclusion</a:t>
            </a:r>
          </a:p>
          <a:p>
            <a:pPr lvl="1"/>
            <a:endParaRPr lang="en-US" dirty="0"/>
          </a:p>
          <a:p>
            <a:r>
              <a:rPr lang="en-US" dirty="0" smtClean="0"/>
              <a:t>Most people cited their quotes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834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– ways to improve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Answer the prompt in your </a:t>
            </a:r>
            <a:r>
              <a:rPr lang="en-US" dirty="0" smtClean="0"/>
              <a:t>introduction</a:t>
            </a:r>
          </a:p>
          <a:p>
            <a:endParaRPr lang="en-US" dirty="0"/>
          </a:p>
          <a:p>
            <a:r>
              <a:rPr lang="en-US" dirty="0" smtClean="0"/>
              <a:t>Keep the prompt in mind as you write </a:t>
            </a:r>
          </a:p>
          <a:p>
            <a:pPr lvl="1"/>
            <a:r>
              <a:rPr lang="en-US" dirty="0" smtClean="0"/>
              <a:t>Some of you got off topic!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proper quote integration techniques</a:t>
            </a:r>
          </a:p>
          <a:p>
            <a:endParaRPr lang="en-US" dirty="0"/>
          </a:p>
          <a:p>
            <a:r>
              <a:rPr lang="en-US" dirty="0" smtClean="0"/>
              <a:t>Develop your points</a:t>
            </a:r>
          </a:p>
          <a:p>
            <a:pPr lvl="1"/>
            <a:r>
              <a:rPr lang="en-US" dirty="0" smtClean="0"/>
              <a:t>Details!</a:t>
            </a:r>
          </a:p>
          <a:p>
            <a:endParaRPr lang="en-US" dirty="0"/>
          </a:p>
          <a:p>
            <a:r>
              <a:rPr lang="en-US" dirty="0" smtClean="0"/>
              <a:t>Work on developing a stronger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6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Comp -- positives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Great ideas!</a:t>
            </a:r>
          </a:p>
          <a:p>
            <a:endParaRPr lang="en-US" dirty="0"/>
          </a:p>
          <a:p>
            <a:r>
              <a:rPr lang="en-US" dirty="0" smtClean="0"/>
              <a:t>Original stories – very creative!</a:t>
            </a:r>
          </a:p>
          <a:p>
            <a:endParaRPr lang="en-US" dirty="0"/>
          </a:p>
          <a:p>
            <a:r>
              <a:rPr lang="en-US" dirty="0" smtClean="0"/>
              <a:t>Many people wrote narratives</a:t>
            </a:r>
          </a:p>
          <a:p>
            <a:endParaRPr lang="en-US" dirty="0"/>
          </a:p>
          <a:p>
            <a:r>
              <a:rPr lang="en-US" dirty="0" smtClean="0"/>
              <a:t>Everyone was on topic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820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311</TotalTime>
  <Words>1356</Words>
  <Application>Microsoft Office PowerPoint</Application>
  <PresentationFormat>On-screen Show (4:3)</PresentationFormat>
  <Paragraphs>255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Median</vt:lpstr>
      <vt:lpstr>Mock Exam Workshop</vt:lpstr>
      <vt:lpstr>In general…</vt:lpstr>
      <vt:lpstr>In general…</vt:lpstr>
      <vt:lpstr>Stand alone -- positives</vt:lpstr>
      <vt:lpstr>Stand alone -- ways to improve</vt:lpstr>
      <vt:lpstr>Stand alone – ways to improve</vt:lpstr>
      <vt:lpstr>Synthesis -- positives</vt:lpstr>
      <vt:lpstr>Synthesis – ways to improve</vt:lpstr>
      <vt:lpstr>Original Comp -- positives</vt:lpstr>
      <vt:lpstr>Original Comp – ways to improve</vt:lpstr>
      <vt:lpstr>Re-Writes</vt:lpstr>
      <vt:lpstr>Provincial Exam Tips</vt:lpstr>
      <vt:lpstr>Poetry tips</vt:lpstr>
      <vt:lpstr>Poetry</vt:lpstr>
      <vt:lpstr>Tone</vt:lpstr>
      <vt:lpstr>Contrast</vt:lpstr>
      <vt:lpstr>Symbolism &amp; Metaphor </vt:lpstr>
      <vt:lpstr>Theme</vt:lpstr>
      <vt:lpstr>More than one topic</vt:lpstr>
      <vt:lpstr>Writing Tips</vt:lpstr>
      <vt:lpstr>Irony</vt:lpstr>
      <vt:lpstr>Synthesis tips</vt:lpstr>
      <vt:lpstr>Synthesis Writing Tips</vt:lpstr>
      <vt:lpstr>PowerPoint Presentation</vt:lpstr>
      <vt:lpstr>Original Composition</vt:lpstr>
      <vt:lpstr>Original Composition - Avoid</vt:lpstr>
      <vt:lpstr>Original Composition - Do</vt:lpstr>
      <vt:lpstr>The difference between a 5 &amp; 6</vt:lpstr>
      <vt:lpstr>Past Topics</vt:lpstr>
      <vt:lpstr>Past Topics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Exam Workshop</dc:title>
  <dc:creator>Bronwen</dc:creator>
  <cp:lastModifiedBy>Bronwen</cp:lastModifiedBy>
  <cp:revision>15</cp:revision>
  <dcterms:created xsi:type="dcterms:W3CDTF">2012-10-23T21:19:24Z</dcterms:created>
  <dcterms:modified xsi:type="dcterms:W3CDTF">2012-10-24T04:36:23Z</dcterms:modified>
</cp:coreProperties>
</file>